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9" r:id="rId2"/>
    <p:sldId id="256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5" r:id="rId15"/>
    <p:sldId id="269" r:id="rId16"/>
    <p:sldId id="272" r:id="rId17"/>
    <p:sldId id="273" r:id="rId18"/>
    <p:sldId id="274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62" autoAdjust="0"/>
    <p:restoredTop sz="94660"/>
  </p:normalViewPr>
  <p:slideViewPr>
    <p:cSldViewPr>
      <p:cViewPr varScale="1">
        <p:scale>
          <a:sx n="69" d="100"/>
          <a:sy n="69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216064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772816"/>
            <a:ext cx="8229600" cy="2007096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>Проверка и оценивание основных видов речевой деятельности: говорение. Новые подходы.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36912"/>
            <a:ext cx="8496944" cy="4221088"/>
          </a:xfrm>
        </p:spPr>
        <p:txBody>
          <a:bodyPr>
            <a:normAutofit fontScale="250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 smtClean="0">
              <a:solidFill>
                <a:schemeClr val="bg1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i="1" dirty="0" smtClean="0">
                <a:solidFill>
                  <a:schemeClr val="bg1"/>
                </a:solidFill>
              </a:rPr>
              <a:t> </a:t>
            </a:r>
            <a:endParaRPr lang="ru-RU" dirty="0" smtClean="0">
              <a:solidFill>
                <a:schemeClr val="bg1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 smtClean="0">
              <a:solidFill>
                <a:schemeClr val="bg1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 smtClean="0">
              <a:solidFill>
                <a:schemeClr val="bg1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  <a:defRPr/>
            </a:pPr>
            <a:r>
              <a:rPr lang="ru-RU" sz="8000" b="1" dirty="0" smtClean="0">
                <a:solidFill>
                  <a:srgbClr val="002060"/>
                </a:solidFill>
              </a:rPr>
              <a:t>Задание </a:t>
            </a:r>
            <a:r>
              <a:rPr lang="ru-RU" sz="8000" b="1" dirty="0" smtClean="0">
                <a:solidFill>
                  <a:srgbClr val="002060"/>
                </a:solidFill>
              </a:rPr>
              <a:t>2. </a:t>
            </a:r>
            <a:r>
              <a:rPr lang="ru-RU" sz="8000" dirty="0" smtClean="0">
                <a:solidFill>
                  <a:srgbClr val="002060"/>
                </a:solidFill>
              </a:rPr>
              <a:t>Вам </a:t>
            </a:r>
            <a:r>
              <a:rPr lang="ru-RU" sz="8000" dirty="0" smtClean="0">
                <a:solidFill>
                  <a:srgbClr val="002060"/>
                </a:solidFill>
              </a:rPr>
              <a:t>даётся 1.5 минуты на подготовку. В</a:t>
            </a:r>
            <a:r>
              <a:rPr lang="ru-RU" sz="8000" i="1" dirty="0" smtClean="0">
                <a:solidFill>
                  <a:srgbClr val="002060"/>
                </a:solidFill>
              </a:rPr>
              <a:t>аше </a:t>
            </a:r>
            <a:r>
              <a:rPr lang="ru-RU" sz="8000" i="1" dirty="0" smtClean="0">
                <a:solidFill>
                  <a:srgbClr val="002060"/>
                </a:solidFill>
              </a:rPr>
              <a:t>    </a:t>
            </a:r>
          </a:p>
          <a:p>
            <a:pPr>
              <a:buNone/>
              <a:defRPr/>
            </a:pPr>
            <a:r>
              <a:rPr lang="ru-RU" sz="8000" i="1" dirty="0">
                <a:solidFill>
                  <a:srgbClr val="002060"/>
                </a:solidFill>
              </a:rPr>
              <a:t> </a:t>
            </a:r>
            <a:r>
              <a:rPr lang="ru-RU" sz="8000" i="1" dirty="0" smtClean="0">
                <a:solidFill>
                  <a:srgbClr val="002060"/>
                </a:solidFill>
              </a:rPr>
              <a:t>                 </a:t>
            </a:r>
            <a:r>
              <a:rPr lang="ru-RU" sz="8000" i="1" dirty="0" smtClean="0">
                <a:solidFill>
                  <a:srgbClr val="002060"/>
                </a:solidFill>
              </a:rPr>
              <a:t>высказывание </a:t>
            </a:r>
            <a:r>
              <a:rPr lang="ru-RU" sz="8000" i="1" dirty="0" smtClean="0">
                <a:solidFill>
                  <a:srgbClr val="002060"/>
                </a:solidFill>
              </a:rPr>
              <a:t>не должно занимать более 2 минут</a:t>
            </a:r>
            <a:r>
              <a:rPr lang="ru-RU" sz="8000" i="1" dirty="0" smtClean="0">
                <a:solidFill>
                  <a:srgbClr val="002060"/>
                </a:solidFill>
              </a:rPr>
              <a:t>.</a:t>
            </a:r>
            <a:endParaRPr lang="ru-RU" sz="8000" dirty="0" smtClean="0">
              <a:solidFill>
                <a:srgbClr val="002060"/>
              </a:solidFill>
            </a:endParaRPr>
          </a:p>
          <a:p>
            <a:pPr>
              <a:buNone/>
              <a:defRPr/>
            </a:pPr>
            <a:r>
              <a:rPr lang="ru-RU" sz="5600" dirty="0" smtClean="0"/>
              <a:t>             </a:t>
            </a:r>
            <a:r>
              <a:rPr lang="ru-RU" sz="8000" dirty="0" smtClean="0">
                <a:solidFill>
                  <a:srgbClr val="C00000"/>
                </a:solidFill>
              </a:rPr>
              <a:t>1</a:t>
            </a:r>
            <a:r>
              <a:rPr lang="ru-RU" sz="8000" dirty="0" smtClean="0">
                <a:solidFill>
                  <a:srgbClr val="C00000"/>
                </a:solidFill>
              </a:rPr>
              <a:t>.</a:t>
            </a:r>
            <a:r>
              <a:rPr lang="ru-RU" sz="8000" b="1" i="1" dirty="0" smtClean="0">
                <a:solidFill>
                  <a:srgbClr val="C00000"/>
                </a:solidFill>
              </a:rPr>
              <a:t> </a:t>
            </a:r>
            <a:r>
              <a:rPr lang="ru-RU" sz="8000" dirty="0" smtClean="0">
                <a:solidFill>
                  <a:srgbClr val="C00000"/>
                </a:solidFill>
              </a:rPr>
              <a:t>Опишите фотографию</a:t>
            </a:r>
            <a:r>
              <a:rPr lang="ru-RU" sz="8000" dirty="0" smtClean="0">
                <a:solidFill>
                  <a:srgbClr val="C00000"/>
                </a:solidFill>
              </a:rPr>
              <a:t>.</a:t>
            </a:r>
            <a:endParaRPr lang="en-US" sz="8000" dirty="0" smtClean="0">
              <a:solidFill>
                <a:srgbClr val="C00000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Расскажите о своём посещении музея, которое </a:t>
            </a:r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8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запомнилось </a:t>
            </a:r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больше всего.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7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Не </a:t>
            </a:r>
            <a:r>
              <a:rPr lang="ru-RU" sz="7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забудьте рассказать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8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каком музее Вы были;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8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 и с кем;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8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вы увидели;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8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понравилось и запомнилось больше всего</a:t>
            </a:r>
            <a:r>
              <a:rPr lang="ru-RU" sz="7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72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97456"/>
          </a:xfrm>
        </p:spPr>
        <p:txBody>
          <a:bodyPr/>
          <a:lstStyle/>
          <a:p>
            <a:r>
              <a:rPr lang="ru-RU" sz="2400" dirty="0" smtClean="0"/>
              <a:t>Монологическое высказывание. </a:t>
            </a:r>
            <a:br>
              <a:rPr lang="ru-RU" sz="2400" dirty="0" smtClean="0"/>
            </a:br>
            <a:r>
              <a:rPr lang="ru-RU" sz="2400" i="1" dirty="0" smtClean="0"/>
              <a:t>Беседа по монологу</a:t>
            </a:r>
            <a:endParaRPr lang="ru-RU" sz="2400" dirty="0" smtClean="0"/>
          </a:p>
        </p:txBody>
      </p:sp>
      <p:pic>
        <p:nvPicPr>
          <p:cNvPr id="12292" name="Рисунок 3" descr="http://static02.rupor.sampo.ru/16665/IMG_41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192916"/>
            <a:ext cx="3960440" cy="24773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7338"/>
            <a:ext cx="8002588" cy="4568825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sz="2600" dirty="0" smtClean="0">
                <a:solidFill>
                  <a:srgbClr val="C00000"/>
                </a:solidFill>
              </a:rPr>
              <a:t>Вопросы для </a:t>
            </a:r>
            <a:r>
              <a:rPr lang="ru-RU" sz="2600" dirty="0" smtClean="0">
                <a:solidFill>
                  <a:srgbClr val="C00000"/>
                </a:solidFill>
              </a:rPr>
              <a:t>беседы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600" dirty="0">
                <a:solidFill>
                  <a:srgbClr val="C00000"/>
                </a:solidFill>
              </a:rPr>
              <a:t> </a:t>
            </a:r>
            <a:r>
              <a:rPr lang="ru-RU" sz="2600" dirty="0" smtClean="0">
                <a:solidFill>
                  <a:srgbClr val="C00000"/>
                </a:solidFill>
              </a:rPr>
              <a:t>(</a:t>
            </a:r>
            <a:r>
              <a:rPr lang="ru-RU" sz="2600" dirty="0" smtClean="0">
                <a:solidFill>
                  <a:srgbClr val="C00000"/>
                </a:solidFill>
              </a:rPr>
              <a:t>расширяющие и обобщающие</a:t>
            </a:r>
            <a:r>
              <a:rPr lang="ru-RU" sz="2600" dirty="0" smtClean="0">
                <a:solidFill>
                  <a:srgbClr val="C00000"/>
                </a:solidFill>
              </a:rPr>
              <a:t>):</a:t>
            </a:r>
            <a:endParaRPr lang="ru-RU" sz="2600" dirty="0" smtClean="0">
              <a:solidFill>
                <a:srgbClr val="C00000"/>
              </a:solidFill>
            </a:endParaRPr>
          </a:p>
          <a:p>
            <a:pPr marL="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1. Какие музеи Вам больше нравятся: исторические, художественные, научно-технические или естественнонаучные?</a:t>
            </a:r>
          </a:p>
          <a:p>
            <a:pPr marL="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2. Как Вы считаете, должны ли школьники посещать музеи? Почему?</a:t>
            </a:r>
          </a:p>
          <a:p>
            <a:pPr marL="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3. Слышали ли Вы о виртуальных музеях? Какими возможностями, на Ваш взгляд, они обладают?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sz="2600" dirty="0"/>
          </a:p>
        </p:txBody>
      </p:sp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223963"/>
          </a:xfrm>
        </p:spPr>
        <p:txBody>
          <a:bodyPr/>
          <a:lstStyle/>
          <a:p>
            <a:r>
              <a:rPr lang="ru-RU" sz="2800" smtClean="0"/>
              <a:t>Вопросы для беседы. </a:t>
            </a:r>
            <a:br>
              <a:rPr lang="ru-RU" sz="2800" smtClean="0"/>
            </a:br>
            <a:r>
              <a:rPr lang="ru-RU" sz="2800" i="1" smtClean="0"/>
              <a:t>Карточка для учителя</a:t>
            </a:r>
            <a:endParaRPr lang="ru-RU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002588" cy="4641378"/>
          </a:xfrm>
        </p:spPr>
        <p:txBody>
          <a:bodyPr>
            <a:normAutofit fontScale="925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Задание 2. Обсудите, нужна ли в школе форма? При обсуждении дайте ответы на следующие вопросы</a:t>
            </a:r>
            <a:r>
              <a:rPr lang="ru-RU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3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Есть ли у Вас в школе форма?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Чем удобна школьная форма?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Почему ученики часто не любят носить школьную форму?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Согласны ли Вы с тем, что одежда – часть делового этикета?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Опишите одежду, в которой бы вы хотели видеть учеников в своей школе.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539750" y="476250"/>
            <a:ext cx="8229600" cy="936625"/>
          </a:xfrm>
        </p:spPr>
        <p:txBody>
          <a:bodyPr/>
          <a:lstStyle/>
          <a:p>
            <a:r>
              <a:rPr lang="ru-RU" sz="4000" dirty="0" smtClean="0"/>
              <a:t>Диалог в парах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3861048"/>
            <a:ext cx="7931150" cy="2697163"/>
          </a:xfrm>
        </p:spPr>
        <p:txBody>
          <a:bodyPr>
            <a:normAutofit fontScale="250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8000" b="1" dirty="0" smtClean="0">
                <a:solidFill>
                  <a:srgbClr val="C00000"/>
                </a:solidFill>
              </a:rPr>
              <a:t>Задание 3. </a:t>
            </a:r>
            <a:r>
              <a:rPr lang="ru-RU" sz="8000" dirty="0" smtClean="0">
                <a:solidFill>
                  <a:srgbClr val="C00000"/>
                </a:solidFill>
              </a:rPr>
              <a:t> Вам даётся 1.5 минуты на подготовку. </a:t>
            </a:r>
            <a:r>
              <a:rPr lang="ru-RU" sz="8000" i="1" dirty="0" smtClean="0">
                <a:solidFill>
                  <a:srgbClr val="C00000"/>
                </a:solidFill>
              </a:rPr>
              <a:t>Ваше высказывание не должно занимать более 2 минут</a:t>
            </a:r>
            <a:r>
              <a:rPr lang="ru-RU" sz="8000" i="1" dirty="0" smtClean="0">
                <a:solidFill>
                  <a:srgbClr val="C00000"/>
                </a:solidFill>
              </a:rPr>
              <a:t>.</a:t>
            </a:r>
            <a:endParaRPr lang="ru-RU" sz="6400" i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6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r>
              <a:rPr lang="ru-RU" sz="8000" dirty="0" smtClean="0">
                <a:solidFill>
                  <a:srgbClr val="002060"/>
                </a:solidFill>
              </a:rPr>
              <a:t>1.</a:t>
            </a:r>
            <a:r>
              <a:rPr lang="ru-RU" sz="8000" b="1" i="1" dirty="0" smtClean="0">
                <a:solidFill>
                  <a:srgbClr val="002060"/>
                </a:solidFill>
              </a:rPr>
              <a:t> </a:t>
            </a:r>
            <a:r>
              <a:rPr lang="ru-RU" sz="8000" dirty="0" smtClean="0">
                <a:solidFill>
                  <a:srgbClr val="002060"/>
                </a:solidFill>
              </a:rPr>
              <a:t>Опишите фотографию.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8000" dirty="0" smtClean="0">
                <a:solidFill>
                  <a:srgbClr val="002060"/>
                </a:solidFill>
              </a:rPr>
              <a:t> 2. Расскажите о своём школьном празднике, который запомнился больше всего.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6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Не забудьте рассказать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6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когда проходил праздник;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6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чему был посвящён;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6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кто принимал участие;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6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что понравилось больше всего.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6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endParaRPr lang="ru-RU" sz="6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52525"/>
          </a:xfrm>
        </p:spPr>
        <p:txBody>
          <a:bodyPr/>
          <a:lstStyle/>
          <a:p>
            <a:r>
              <a:rPr lang="ru-RU" sz="2800" dirty="0" smtClean="0"/>
              <a:t>Монологическое высказывание</a:t>
            </a:r>
            <a:br>
              <a:rPr lang="ru-RU" sz="2800" dirty="0" smtClean="0"/>
            </a:br>
            <a:r>
              <a:rPr lang="ru-RU" sz="2800" dirty="0" smtClean="0"/>
              <a:t> с элементом диалога</a:t>
            </a:r>
          </a:p>
        </p:txBody>
      </p:sp>
      <p:pic>
        <p:nvPicPr>
          <p:cNvPr id="20485" name="Picture 2" descr="http://gymnasium-1.ru/wp-content/gallery/den-gimnazii-2011/dsc015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196752"/>
            <a:ext cx="5544616" cy="25202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3782686"/>
            <a:ext cx="8002587" cy="2958682"/>
          </a:xfrm>
        </p:spPr>
        <p:txBody>
          <a:bodyPr>
            <a:normAutofit fontScale="250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8000" b="1" dirty="0" smtClean="0">
                <a:solidFill>
                  <a:srgbClr val="C00000"/>
                </a:solidFill>
              </a:rPr>
              <a:t>Задание 3. </a:t>
            </a:r>
            <a:r>
              <a:rPr lang="ru-RU" sz="8000" dirty="0" smtClean="0">
                <a:solidFill>
                  <a:srgbClr val="C00000"/>
                </a:solidFill>
              </a:rPr>
              <a:t> Вам даётся 1.5 минуты на подготовку. </a:t>
            </a:r>
            <a:r>
              <a:rPr lang="ru-RU" sz="8000" i="1" dirty="0" smtClean="0">
                <a:solidFill>
                  <a:srgbClr val="C00000"/>
                </a:solidFill>
              </a:rPr>
              <a:t>Ваше высказывание не должно занимать более 2 минут.</a:t>
            </a:r>
            <a:endParaRPr lang="ru-RU" sz="8000" dirty="0" smtClean="0">
              <a:solidFill>
                <a:srgbClr val="C00000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8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1.</a:t>
            </a:r>
            <a:r>
              <a:rPr lang="ru-RU" sz="80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8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Опишите фотографию.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8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2. Расскажите о своём школьном празднике, который запомнился больше всего.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8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Не забудьте рассказать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8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когда проходил праздник;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8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чему был посвящён;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8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кто принимал участие;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8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что понравилось больше всего.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6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endParaRPr lang="ru-RU" sz="2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0080"/>
          </a:xfrm>
        </p:spPr>
        <p:txBody>
          <a:bodyPr/>
          <a:lstStyle/>
          <a:p>
            <a:r>
              <a:rPr lang="ru-RU" sz="2800" dirty="0" smtClean="0"/>
              <a:t>Монологическое высказывание</a:t>
            </a:r>
          </a:p>
        </p:txBody>
      </p:sp>
      <p:pic>
        <p:nvPicPr>
          <p:cNvPr id="26628" name="Рисунок 3" descr="C:\Users\Сергей\Desktop\Таня фото для работы\DSC_08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3143" y="980728"/>
            <a:ext cx="4752528" cy="28019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ru-RU" dirty="0" smtClean="0"/>
          </a:p>
        </p:txBody>
      </p:sp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251521" y="188641"/>
            <a:ext cx="8892480" cy="1368698"/>
          </a:xfrm>
        </p:spPr>
        <p:txBody>
          <a:bodyPr/>
          <a:lstStyle/>
          <a:p>
            <a:r>
              <a:rPr lang="ru-RU" sz="2800" dirty="0" smtClean="0"/>
              <a:t>Критерии оценивания монологического высказывания с элементом диалога</a:t>
            </a:r>
          </a:p>
        </p:txBody>
      </p:sp>
      <p:sp>
        <p:nvSpPr>
          <p:cNvPr id="4" name="Пятиугольник 3"/>
          <p:cNvSpPr/>
          <p:nvPr/>
        </p:nvSpPr>
        <p:spPr>
          <a:xfrm>
            <a:off x="468313" y="1628775"/>
            <a:ext cx="7775575" cy="6477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Описание фотографии                                       2 балла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468313" y="2636838"/>
            <a:ext cx="7775575" cy="6477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Повествование о личном жизненном опыте  2 балла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468313" y="3644900"/>
            <a:ext cx="7775575" cy="6477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Смысловая цельность                                        2 балла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468313" y="4652963"/>
            <a:ext cx="7775575" cy="6477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Выразительность и точность речи                   2 балла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468313" y="5661025"/>
            <a:ext cx="7775575" cy="6477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Взаимодействие с собеседником                       2 балла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Задание 2. Примите участие в интервью. Вам необходимо ответить на пять вопросов. Пожалуйста, дайте полные ответы на вопросы.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1. Есть ли у Вас в школе форма?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2. Чем удобна школьная форма?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3. Почему ученики часто не любят носить школьную форму?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4. Согласны ли Вы с тем, что одежда – часть делового этикета?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5. Опишите одежду, в которой бы Вы хотели видеть учеников в своей школе.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88640"/>
            <a:ext cx="8229600" cy="158417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>Условный диалог. </a:t>
            </a:r>
            <a:br>
              <a:rPr lang="ru-RU" sz="3600" dirty="0" smtClean="0"/>
            </a:br>
            <a:r>
              <a:rPr lang="ru-RU" sz="3600" dirty="0" smtClean="0"/>
              <a:t>(Интервью)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684213" y="2492375"/>
            <a:ext cx="8002587" cy="32734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684213" y="332656"/>
            <a:ext cx="8229600" cy="648419"/>
          </a:xfrm>
        </p:spPr>
        <p:txBody>
          <a:bodyPr>
            <a:normAutofit fontScale="90000"/>
          </a:bodyPr>
          <a:lstStyle/>
          <a:p>
            <a:r>
              <a:rPr lang="ru-RU" sz="3500" dirty="0" smtClean="0"/>
              <a:t>Критерии оценивания</a:t>
            </a:r>
            <a:br>
              <a:rPr lang="ru-RU" sz="3500" dirty="0" smtClean="0"/>
            </a:br>
            <a:r>
              <a:rPr lang="ru-RU" sz="3500" dirty="0" smtClean="0"/>
              <a:t> условного диалога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1187450" y="2852738"/>
            <a:ext cx="7488238" cy="1800225"/>
          </a:xfrm>
          <a:prstGeom prst="rightArrow">
            <a:avLst>
              <a:gd name="adj1" fmla="val 89073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</a:rPr>
              <a:t>Решение коммуникативной задачи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</a:rPr>
              <a:t>(1 баллом оценивается ответ на каждый вопрос) </a:t>
            </a:r>
          </a:p>
        </p:txBody>
      </p:sp>
      <p:sp>
        <p:nvSpPr>
          <p:cNvPr id="25605" name="Пятиугольник 4"/>
          <p:cNvSpPr>
            <a:spLocks noChangeArrowheads="1"/>
          </p:cNvSpPr>
          <p:nvPr/>
        </p:nvSpPr>
        <p:spPr bwMode="auto">
          <a:xfrm>
            <a:off x="-252413" y="1989138"/>
            <a:ext cx="863601" cy="1871662"/>
          </a:xfrm>
          <a:prstGeom prst="homePlate">
            <a:avLst>
              <a:gd name="adj" fmla="val 500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1700808"/>
            <a:ext cx="8640638" cy="4536504"/>
          </a:xfrm>
        </p:spPr>
        <p:txBody>
          <a:bodyPr>
            <a:normAutofit fontScale="925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600" b="1" dirty="0" smtClean="0">
                <a:solidFill>
                  <a:srgbClr val="C00000"/>
                </a:solidFill>
              </a:rPr>
              <a:t>Ответ на вопрос</a:t>
            </a:r>
            <a:endParaRPr lang="ru-RU" sz="2600" dirty="0" smtClean="0">
              <a:solidFill>
                <a:srgbClr val="C00000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Коммуникативная </a:t>
            </a: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задача решена: дан полный ответ на поставленный вопрос, мысли излагаются логично, последовательно, речь отличается богатством и точностью словаря, используются разнообразные синтаксические конструкции.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1*5</a:t>
            </a:r>
            <a:endParaRPr lang="ru-RU" sz="2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Коммуникативная задача не решена: ответ на вопрос не </a:t>
            </a: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дан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или </a:t>
            </a: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дан односложный ответ (слово, словосочетание);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или </a:t>
            </a: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мысли излагаются нелогично, непоследовательно;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или</a:t>
            </a: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речь отличается бедностью и неточностью словаря, используются однообразные синтаксические конструкции.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0</a:t>
            </a:r>
            <a:endParaRPr lang="ru-RU" sz="2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600" dirty="0" smtClean="0">
                <a:solidFill>
                  <a:srgbClr val="C00000"/>
                </a:solidFill>
              </a:rPr>
              <a:t>Максимальное количество баллов за всё задание - 5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000" dirty="0" smtClean="0">
                <a:solidFill>
                  <a:srgbClr val="C00000"/>
                </a:solidFill>
              </a:rPr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>Критерии оценивания</a:t>
            </a:r>
            <a:br>
              <a:rPr lang="ru-RU" sz="3600" dirty="0" smtClean="0"/>
            </a:br>
            <a:r>
              <a:rPr lang="ru-RU" sz="3600" dirty="0" smtClean="0"/>
              <a:t> условного диалога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4076700"/>
            <a:ext cx="7775575" cy="2552700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altLang="ru-RU" sz="2000" b="1" i="1" dirty="0" smtClean="0"/>
              <a:t>   </a:t>
            </a:r>
            <a:endParaRPr lang="ru-RU" alt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36838"/>
            <a:ext cx="8229600" cy="1143000"/>
          </a:xfrm>
        </p:spPr>
        <p:txBody>
          <a:bodyPr/>
          <a:lstStyle/>
          <a:p>
            <a:r>
              <a:rPr lang="ru-RU" sz="4800" b="1" dirty="0" smtClean="0"/>
              <a:t>СПАСИБО ЗА ВНИМАНИЕ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780928"/>
            <a:ext cx="6480720" cy="3024336"/>
          </a:xfrm>
        </p:spPr>
        <p:txBody>
          <a:bodyPr>
            <a:normAutofit/>
          </a:bodyPr>
          <a:lstStyle/>
          <a:p>
            <a:r>
              <a:rPr lang="ru-RU" sz="32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Сформированность</a:t>
            </a:r>
            <a:r>
              <a:rPr lang="ru-RU" sz="32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устной речевой деятельности – критерий оценки  уровня владения родным языком, показатель общей культуры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6203032" cy="273630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Говорение как вид речевой </a:t>
            </a:r>
            <a:r>
              <a:rPr lang="ru-RU" dirty="0" smtClean="0"/>
              <a:t>деятельности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755575" y="1916832"/>
            <a:ext cx="7992889" cy="4209331"/>
          </a:xfrm>
        </p:spPr>
        <p:txBody>
          <a:bodyPr>
            <a:noAutofit/>
          </a:bodyPr>
          <a:lstStyle/>
          <a:p>
            <a:pPr marL="0" indent="358775">
              <a:buFont typeface="Wingdings 2" pitchFamily="18" charset="2"/>
              <a:buNone/>
            </a:pPr>
            <a:r>
              <a:rPr lang="ru-RU" sz="3600" b="1" i="1" dirty="0" smtClean="0">
                <a:solidFill>
                  <a:srgbClr val="002060"/>
                </a:solidFill>
              </a:rPr>
              <a:t>«Первоначальная функция речи – коммуникация. Речь есть, прежде всего, средство социального общения, средство высказывания и понимания».</a:t>
            </a:r>
          </a:p>
          <a:p>
            <a:pPr marL="0" indent="358775" algn="r">
              <a:buFont typeface="Wingdings 2" pitchFamily="18" charset="2"/>
              <a:buNone/>
            </a:pPr>
            <a:r>
              <a:rPr lang="ru-RU" sz="3600" b="1" i="1" dirty="0" smtClean="0">
                <a:solidFill>
                  <a:srgbClr val="002060"/>
                </a:solidFill>
              </a:rPr>
              <a:t>Л.С. Выготский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"/>
            <a:ext cx="8137525" cy="1340767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400" b="1" dirty="0" smtClean="0"/>
              <a:t>Говорение – форма устного общения, с помощью которой происходит обмен информацией</a:t>
            </a:r>
            <a:endParaRPr lang="ru-RU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668526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115728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Подготовленная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 устная речь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Неподготовленная устная речь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14837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dirty="0" smtClean="0"/>
                        <a:t>Продуманность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2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dirty="0" smtClean="0"/>
                        <a:t>Четкая структура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2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dirty="0" smtClean="0"/>
                        <a:t>Язык близок к письменной речи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dirty="0" smtClean="0"/>
                        <a:t>Спонтанность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2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dirty="0" smtClean="0"/>
                        <a:t>Паузы, уточнение мысли, слова, повторы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2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dirty="0" smtClean="0"/>
                        <a:t>Меньшая лексическая точность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2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dirty="0" smtClean="0"/>
                        <a:t>Наличие речевых ошибок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2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dirty="0" smtClean="0"/>
                        <a:t>Короткие предложения</a:t>
                      </a:r>
                      <a:endParaRPr lang="ru-RU" sz="2400" dirty="0"/>
                    </a:p>
                  </a:txBody>
                  <a:tcPr/>
                </a:tc>
              </a:tr>
              <a:tr h="1285875">
                <a:tc>
                  <a:txBody>
                    <a:bodyPr/>
                    <a:lstStyle/>
                    <a:p>
                      <a:endParaRPr lang="ru-RU" i="1" dirty="0" smtClean="0"/>
                    </a:p>
                    <a:p>
                      <a:r>
                        <a:rPr lang="ru-RU" i="1" dirty="0" smtClean="0"/>
                        <a:t>Лекция, доклад, выступление, отчёт,</a:t>
                      </a:r>
                      <a:r>
                        <a:rPr lang="ru-RU" i="1" baseline="0" dirty="0" smtClean="0"/>
                        <a:t> презентация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i="1" dirty="0" smtClean="0"/>
                    </a:p>
                    <a:p>
                      <a:r>
                        <a:rPr lang="ru-RU" i="1" dirty="0" smtClean="0"/>
                        <a:t>Беседа, интервью, репортаж, выступление в дискуссии</a:t>
                      </a:r>
                      <a:endParaRPr lang="ru-RU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611188" y="2852738"/>
            <a:ext cx="8002587" cy="3273425"/>
          </a:xfrm>
        </p:spPr>
        <p:txBody>
          <a:bodyPr/>
          <a:lstStyle/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Формы устной речи</a:t>
            </a:r>
          </a:p>
        </p:txBody>
      </p:sp>
      <p:sp>
        <p:nvSpPr>
          <p:cNvPr id="8" name="Стрелка вниз 7"/>
          <p:cNvSpPr/>
          <p:nvPr/>
        </p:nvSpPr>
        <p:spPr>
          <a:xfrm rot="20274740">
            <a:off x="5816600" y="2530475"/>
            <a:ext cx="512763" cy="14795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187450" y="4005263"/>
            <a:ext cx="2592388" cy="1079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bg1"/>
                </a:solidFill>
              </a:rPr>
              <a:t>Монолог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76825" y="4005263"/>
            <a:ext cx="2592388" cy="1079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bg1"/>
                </a:solidFill>
              </a:rPr>
              <a:t>Диалог</a:t>
            </a:r>
          </a:p>
        </p:txBody>
      </p:sp>
      <p:sp>
        <p:nvSpPr>
          <p:cNvPr id="11" name="Стрелка вниз 10"/>
          <p:cNvSpPr/>
          <p:nvPr/>
        </p:nvSpPr>
        <p:spPr>
          <a:xfrm rot="1283846">
            <a:off x="2447925" y="2530475"/>
            <a:ext cx="512763" cy="14779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углом 12"/>
          <p:cNvSpPr/>
          <p:nvPr/>
        </p:nvSpPr>
        <p:spPr bwMode="auto">
          <a:xfrm>
            <a:off x="4284663" y="-387350"/>
            <a:ext cx="647700" cy="576263"/>
          </a:xfrm>
          <a:prstGeom prst="bentArrow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Содержимое 5" descr="hello_html_m53a260d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1412776"/>
            <a:ext cx="8703288" cy="4608512"/>
          </a:xfrm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867328" cy="4425355"/>
          </a:xfrm>
        </p:spPr>
        <p:txBody>
          <a:bodyPr>
            <a:noAutofit/>
          </a:bodyPr>
          <a:lstStyle/>
          <a:p>
            <a:pPr marL="650875" indent="-514350">
              <a:buFont typeface="Wingdings 2" pitchFamily="18" charset="2"/>
              <a:buNone/>
              <a:defRPr/>
            </a:pP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Беседа с учителем</a:t>
            </a:r>
          </a:p>
          <a:p>
            <a:pPr marL="650875" indent="-514350">
              <a:buFont typeface="Wingdings 2" pitchFamily="18" charset="2"/>
              <a:buNone/>
              <a:defRPr/>
            </a:pP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Работа в парах</a:t>
            </a:r>
          </a:p>
          <a:p>
            <a:pPr marL="650875" indent="-514350">
              <a:buFont typeface="Wingdings 2" pitchFamily="18" charset="2"/>
              <a:buNone/>
              <a:defRPr/>
            </a:pP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Компьютер</a:t>
            </a:r>
          </a:p>
          <a:p>
            <a:pPr marL="650875" indent="-514350" algn="ctr">
              <a:buFont typeface="Wingdings 2" pitchFamily="18" charset="2"/>
              <a:buNone/>
              <a:defRPr/>
            </a:pPr>
            <a:r>
              <a:rPr lang="ru-RU" sz="32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Общие подходы:</a:t>
            </a:r>
          </a:p>
          <a:p>
            <a:pPr marL="650875" indent="-514350">
              <a:defRPr/>
            </a:pP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Коммуникативный подход</a:t>
            </a:r>
          </a:p>
          <a:p>
            <a:pPr marL="650875" indent="-514350">
              <a:defRPr/>
            </a:pP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Неподготовленная речь</a:t>
            </a:r>
          </a:p>
          <a:p>
            <a:pPr marL="650875" indent="-514350">
              <a:defRPr/>
            </a:pP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Монолог + диалог</a:t>
            </a:r>
          </a:p>
          <a:p>
            <a:pPr marL="650875" indent="-514350">
              <a:defRPr/>
            </a:pP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Описание, повествование, рассуждение</a:t>
            </a:r>
          </a:p>
          <a:p>
            <a:pPr marL="650875" indent="-514350">
              <a:defRPr/>
            </a:pPr>
            <a:endParaRPr lang="ru-RU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395288" y="188641"/>
            <a:ext cx="8229600" cy="1224136"/>
          </a:xfrm>
        </p:spPr>
        <p:txBody>
          <a:bodyPr/>
          <a:lstStyle/>
          <a:p>
            <a:r>
              <a:rPr lang="ru-RU" sz="3600" dirty="0" smtClean="0"/>
              <a:t>Формат экзамена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1556792"/>
            <a:ext cx="7920038" cy="4569371"/>
          </a:xfrm>
        </p:spPr>
        <p:txBody>
          <a:bodyPr>
            <a:no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Задание 1. Выразительно прочитайте текст вслух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                 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У Вас есть 1.5 минуты на </a:t>
            </a:r>
            <a:r>
              <a:rPr lang="ru-RU" b="1" dirty="0" smtClean="0">
                <a:solidFill>
                  <a:srgbClr val="FF0000"/>
                </a:solidFill>
              </a:rPr>
              <a:t>подготовку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</a:t>
            </a:r>
            <a:r>
              <a:rPr lang="ru-RU" b="1" dirty="0" smtClean="0">
                <a:solidFill>
                  <a:srgbClr val="002060"/>
                </a:solidFill>
              </a:rPr>
              <a:t>Отрывок </a:t>
            </a:r>
            <a:r>
              <a:rPr lang="ru-RU" b="1" dirty="0" smtClean="0">
                <a:solidFill>
                  <a:srgbClr val="002060"/>
                </a:solidFill>
              </a:rPr>
              <a:t>из книги Ивана </a:t>
            </a:r>
            <a:r>
              <a:rPr lang="ru-RU" b="1" dirty="0" smtClean="0">
                <a:solidFill>
                  <a:srgbClr val="002060"/>
                </a:solidFill>
              </a:rPr>
              <a:t>Сергеевич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         </a:t>
            </a:r>
            <a:r>
              <a:rPr lang="ru-RU" b="1" dirty="0" smtClean="0">
                <a:solidFill>
                  <a:srgbClr val="002060"/>
                </a:solidFill>
              </a:rPr>
              <a:t>        Соколова </a:t>
            </a:r>
            <a:r>
              <a:rPr lang="ru-RU" b="1" dirty="0" smtClean="0">
                <a:solidFill>
                  <a:srgbClr val="002060"/>
                </a:solidFill>
              </a:rPr>
              <a:t>– Микито́ва «Звуки земли</a:t>
            </a:r>
            <a:r>
              <a:rPr lang="ru-RU" b="1" dirty="0" smtClean="0">
                <a:solidFill>
                  <a:srgbClr val="002060"/>
                </a:solidFill>
              </a:rPr>
              <a:t>»</a:t>
            </a:r>
            <a:endParaRPr lang="ru-RU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358775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Прислушайтесь хорошенько, стоя в лесу или среди пробудившегося цветущего поля, и, если у вас сохранился чуткий слух, вы непременно услышите чудесные звуки земли, которую во все времена люди так ласково называли матерью-землёю. Звуки земли драгоценны. Перечислить их, пожалуй, невозможно. Они заменяют нам музыку. </a:t>
            </a:r>
          </a:p>
          <a:p>
            <a:pPr marL="0" indent="358775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Я с радостью вспоминаю звуки земли, некогда пленявшие меня в детстве. И не от тех ли времён осталось лучшее, что заложено в моей душе? Вспоминаю лесные таинственные звуки, дыхание пробудившейся родной земли. И теперь волнуют и радуют они меня. В ночной тишине ещё отчётливее слышу дыхание земли, шелест листка над поднявшимся из земли свежим грибом, трепетание ночных лёгких бабочек, крик петуха в ближайшей деревне.</a:t>
            </a:r>
          </a:p>
          <a:p>
            <a:pPr marL="0" indent="358775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 как хорошо, незабвенно каждое новое утро! Ещё до восхода солнца просыпаются, начинают радостно петь птицы. Полнится жизнью пробудившийся лес! В природе нет ничего музыкальнее наступающего раннего утра. Ещё серебристее звенят ручьи, душистее пахнут лесные травы, и аромат их чудесно сливается с музыкальной симфонией утра.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67545" y="549275"/>
            <a:ext cx="8208144" cy="719485"/>
          </a:xfrm>
        </p:spPr>
        <p:txBody>
          <a:bodyPr>
            <a:normAutofit/>
          </a:bodyPr>
          <a:lstStyle/>
          <a:p>
            <a:r>
              <a:rPr lang="ru-RU" sz="3600" smtClean="0"/>
              <a:t>Выразительное чтение вслух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313"/>
            <a:ext cx="9144000" cy="5373687"/>
          </a:xfrm>
        </p:spPr>
        <p:txBody>
          <a:bodyPr>
            <a:normAutofit fontScale="250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 </a:t>
            </a:r>
            <a:endParaRPr lang="ru-RU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9600" b="1" dirty="0" smtClean="0">
                <a:solidFill>
                  <a:srgbClr val="C00000"/>
                </a:solidFill>
              </a:rPr>
              <a:t>Выразительность речи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Экзаменуемый сумел передать замысел автора и (или) своё понимание текста </a:t>
            </a: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слушателям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посредством </a:t>
            </a: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интонации, логических пауз, интонационного выделения ключевых слов</a:t>
            </a: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.(</a:t>
            </a:r>
            <a:r>
              <a:rPr lang="ru-RU" sz="5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1б.)</a:t>
            </a:r>
            <a:endParaRPr lang="ru-RU" sz="5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Экзаменуемый не сумел передать замысел автора и (или) своё понимание текста </a:t>
            </a:r>
            <a:endParaRPr lang="ru-RU" sz="5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слушателям </a:t>
            </a: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посредством интонации, логических пауз, интонационного выделения </a:t>
            </a:r>
            <a:endParaRPr lang="ru-RU" sz="5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ключевых слов. (</a:t>
            </a:r>
            <a:r>
              <a:rPr lang="ru-RU" sz="5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0б.)</a:t>
            </a:r>
            <a:endParaRPr lang="ru-RU" sz="5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9600" b="1" dirty="0" smtClean="0">
                <a:solidFill>
                  <a:srgbClr val="C00000"/>
                </a:solidFill>
              </a:rPr>
              <a:t>Правильность речи</a:t>
            </a:r>
            <a:r>
              <a:rPr lang="ru-RU" sz="8000" b="1" dirty="0" smtClean="0">
                <a:solidFill>
                  <a:srgbClr val="C00000"/>
                </a:solidFill>
              </a:rPr>
              <a:t> (Соответствие речи языковым нормам)</a:t>
            </a:r>
            <a:endParaRPr lang="ru-RU" sz="8000" dirty="0" smtClean="0">
              <a:solidFill>
                <a:srgbClr val="C00000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Речь </a:t>
            </a: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правильная (соответствует языковым нормам): отсутствует искажение слов (</a:t>
            </a: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или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допущена </a:t>
            </a: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 ошибка), ударение в словах поставлено верно (или допущена 1 ошибка). </a:t>
            </a:r>
            <a:endParaRPr lang="ru-RU" sz="5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Интонация </a:t>
            </a: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передаёт пунктуацию текста (или допущена 1 ошибка</a:t>
            </a: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).Темп чтения </a:t>
            </a: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высокий</a:t>
            </a: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endParaRPr lang="ru-RU" sz="5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5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(2б.)</a:t>
            </a:r>
            <a:endParaRPr lang="ru-RU" sz="5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Речь правильная (соответствует языковым нормам), но присутствует искажение </a:t>
            </a: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слов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(допущены </a:t>
            </a: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2-3 ошибки), </a:t>
            </a:r>
            <a:r>
              <a:rPr lang="ru-RU" sz="5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и/или</a:t>
            </a: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в постановке ударения допущено 2-3 ошибки, </a:t>
            </a:r>
            <a:r>
              <a:rPr lang="ru-RU" sz="5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и/или</a:t>
            </a: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ru-RU" sz="5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интонация </a:t>
            </a: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целом передаёт пунктуацию текста, но допущено 2-3 ошибки. Темп чтения </a:t>
            </a:r>
            <a:endParaRPr lang="ru-RU" sz="5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высокий</a:t>
            </a: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ru-RU" sz="5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1б.)</a:t>
            </a:r>
            <a:endParaRPr lang="ru-RU" sz="5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Речь содержит значительные ошибки ( частично соответствует языковым нормам): </a:t>
            </a:r>
            <a:endParaRPr lang="ru-RU" sz="5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присутствует </a:t>
            </a: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искажение слов (более 3 ошибок), в постановке ударения допущено более 3 </a:t>
            </a:r>
            <a:endParaRPr lang="ru-RU" sz="5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ошибок</a:t>
            </a: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Интонация неточно передаёт пунктуацию текста (допущено более 3 ошибок). </a:t>
            </a:r>
            <a:endParaRPr lang="ru-RU" sz="5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Темп </a:t>
            </a: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чтения невысокий. </a:t>
            </a: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Понимание речи </a:t>
            </a: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затруднено. (</a:t>
            </a:r>
            <a:r>
              <a:rPr lang="ru-RU" sz="5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0б.)</a:t>
            </a:r>
            <a:endParaRPr lang="ru-RU" sz="5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9600" b="1" dirty="0" smtClean="0">
                <a:solidFill>
                  <a:srgbClr val="C00000"/>
                </a:solidFill>
              </a:rPr>
              <a:t>Максимальное количество баллов за всё задание – 3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5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ru-RU" sz="5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5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endParaRPr lang="ru-RU" sz="5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403350" y="404813"/>
            <a:ext cx="7221538" cy="1079500"/>
          </a:xfrm>
        </p:spPr>
        <p:txBody>
          <a:bodyPr/>
          <a:lstStyle/>
          <a:p>
            <a:r>
              <a:rPr lang="ru-RU" sz="3200" dirty="0" smtClean="0"/>
              <a:t>Критерии оценивания выразительного чтения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61</TotalTime>
  <Words>743</Words>
  <Application>Microsoft Office PowerPoint</Application>
  <PresentationFormat>Экран (4:3)</PresentationFormat>
  <Paragraphs>165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Сетка</vt:lpstr>
      <vt:lpstr>Проверка и оценивание основных видов речевой деятельности: говорение. Новые подходы.</vt:lpstr>
      <vt:lpstr>Говорение как вид речевой деятельности</vt:lpstr>
      <vt:lpstr> Говорение – форма устного общения, с помощью которой происходит обмен информацией</vt:lpstr>
      <vt:lpstr>Презентация PowerPoint</vt:lpstr>
      <vt:lpstr>Формы устной речи</vt:lpstr>
      <vt:lpstr>Презентация PowerPoint</vt:lpstr>
      <vt:lpstr>Формат экзамена</vt:lpstr>
      <vt:lpstr>Выразительное чтение вслух</vt:lpstr>
      <vt:lpstr>Критерии оценивания выразительного чтения</vt:lpstr>
      <vt:lpstr>Монологическое высказывание.  Беседа по монологу</vt:lpstr>
      <vt:lpstr>Вопросы для беседы.  Карточка для учителя</vt:lpstr>
      <vt:lpstr>Диалог в парах</vt:lpstr>
      <vt:lpstr>Монологическое высказывание  с элементом диалога</vt:lpstr>
      <vt:lpstr>Монологическое высказывание</vt:lpstr>
      <vt:lpstr>Критерии оценивания монологического высказывания с элементом диалога</vt:lpstr>
      <vt:lpstr>Условный диалог.  (Интервью)  </vt:lpstr>
      <vt:lpstr>Критерии оценивания  условного диалога</vt:lpstr>
      <vt:lpstr>Критерии оценивания  условного диалога 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Проверка и оценивание основных видов речевой деятельности: говорение. Новые подходы.</dc:title>
  <dc:creator>Мама</dc:creator>
  <cp:lastModifiedBy>Гнездилова ИН</cp:lastModifiedBy>
  <cp:revision>10</cp:revision>
  <dcterms:created xsi:type="dcterms:W3CDTF">2017-03-13T19:38:55Z</dcterms:created>
  <dcterms:modified xsi:type="dcterms:W3CDTF">2017-03-15T07:08:01Z</dcterms:modified>
</cp:coreProperties>
</file>